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61" r:id="rId3"/>
    <p:sldId id="286" r:id="rId4"/>
    <p:sldId id="285" r:id="rId5"/>
    <p:sldId id="284" r:id="rId6"/>
    <p:sldId id="287" r:id="rId7"/>
    <p:sldId id="263" r:id="rId8"/>
    <p:sldId id="278" r:id="rId9"/>
  </p:sldIdLst>
  <p:sldSz cx="9144000" cy="5143500" type="screen16x9"/>
  <p:notesSz cx="6858000" cy="9144000"/>
  <p:embeddedFontLst>
    <p:embeddedFont>
      <p:font typeface="Poppins" panose="020B0604020202020204" charset="0"/>
      <p:regular r:id="rId11"/>
      <p:bold r:id="rId12"/>
      <p:italic r:id="rId13"/>
      <p:boldItalic r:id="rId14"/>
    </p:embeddedFont>
    <p:embeddedFont>
      <p:font typeface="Montserrat Light" panose="020B0604020202020204" charset="0"/>
      <p:regular r:id="rId15"/>
      <p:bold r:id="rId16"/>
      <p:italic r:id="rId17"/>
      <p:boldItalic r:id="rId18"/>
    </p:embeddedFont>
    <p:embeddedFont>
      <p:font typeface="Montserrat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B0BA3FA-7C59-4885-A103-E8FD0671AEAA}">
  <a:tblStyle styleId="{DB0BA3FA-7C59-4885-A103-E8FD0671AE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5624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673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flipH="1">
            <a:off x="912725" y="0"/>
            <a:ext cx="8231275" cy="4331550"/>
            <a:chOff x="0" y="0"/>
            <a:chExt cx="8231275" cy="4331550"/>
          </a:xfrm>
        </p:grpSpPr>
        <p:pic>
          <p:nvPicPr>
            <p:cNvPr id="11" name="Google Shape;1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" name="Google Shape;12;p2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13" name="Google Shape;1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" name="Google Shape;1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" name="Google Shape;15;p2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16" name="Google Shape;16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" name="Google Shape;1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" name="Google Shape;18;p2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19" name="Google Shape;1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" name="Google Shape;21;p2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22" name="Google Shape;22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Google Shape;23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Google Shape;2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" name="Google Shape;2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6" name="Google Shape;26;p2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27" name="Google Shape;2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" name="Google Shape;2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" name="Google Shape;29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" name="Google Shape;30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2027622" y="1953315"/>
            <a:ext cx="5073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 flipH="1">
            <a:off x="0" y="3088098"/>
            <a:ext cx="4115725" cy="2270300"/>
            <a:chOff x="4115550" y="2061250"/>
            <a:chExt cx="4115725" cy="2270300"/>
          </a:xfrm>
        </p:grpSpPr>
        <p:grpSp>
          <p:nvGrpSpPr>
            <p:cNvPr id="33" name="Google Shape;33;p2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34" name="Google Shape;34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Google Shape;35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6" name="Google Shape;36;p2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37" name="Google Shape;37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" name="Google Shape;38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9" name="Google Shape;39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5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16" name="Google Shape;116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8" name="Google Shape;118;p5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19" name="Google Shape;11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0" name="Google Shape;12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1" name="Google Shape;12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2" name="Google Shape;122;p5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23" name="Google Shape;123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4" name="Google Shape;12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5" name="Google Shape;12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6" name="Google Shape;126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7" name="Google Shape;127;p5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28" name="Google Shape;12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9" name="Google Shape;12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0" name="Google Shape;13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1" name="Google Shape;13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32" name="Google Shape;132;p5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33" name="Google Shape;133;p5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34" name="Google Shape;13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5" name="Google Shape;13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36" name="Google Shape;136;p5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37" name="Google Shape;137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8" name="Google Shape;13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39" name="Google Shape;139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5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6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45" name="Google Shape;145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7" name="Google Shape;147;p6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48" name="Google Shape;14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9" name="Google Shape;14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0" name="Google Shape;15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1" name="Google Shape;151;p6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52" name="Google Shape;152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3" name="Google Shape;15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4" name="Google Shape;15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5" name="Google Shape;155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6" name="Google Shape;156;p6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57" name="Google Shape;15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Google Shape;15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Google Shape;15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0" name="Google Shape;16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1" name="Google Shape;161;p6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63" name="Google Shape;16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4" name="Google Shape;16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5" name="Google Shape;165;p6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66" name="Google Shape;166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7" name="Google Shape;16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8" name="Google Shape;168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" name="Google Shape;169;p6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6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1" name="Google Shape;171;p6"/>
          <p:cNvSpPr txBox="1">
            <a:spLocks noGrp="1"/>
          </p:cNvSpPr>
          <p:nvPr>
            <p:ph type="body" idx="2"/>
          </p:nvPr>
        </p:nvSpPr>
        <p:spPr>
          <a:xfrm>
            <a:off x="47801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2" name="Google Shape;172;p6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 emboss" type="blank">
  <p:cSld name="BLANK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2" name="Google Shape;262;p10"/>
          <p:cNvGrpSpPr/>
          <p:nvPr/>
        </p:nvGrpSpPr>
        <p:grpSpPr>
          <a:xfrm flipH="1">
            <a:off x="5714250" y="0"/>
            <a:ext cx="3429750" cy="3643925"/>
            <a:chOff x="0" y="0"/>
            <a:chExt cx="3429750" cy="3643925"/>
          </a:xfrm>
        </p:grpSpPr>
        <p:pic>
          <p:nvPicPr>
            <p:cNvPr id="263" name="Google Shape;263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2747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" name="Google Shape;264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373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Google Shape;26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687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67" name="Google Shape;267;p10"/>
            <p:cNvGrpSpPr/>
            <p:nvPr/>
          </p:nvGrpSpPr>
          <p:grpSpPr>
            <a:xfrm>
              <a:off x="0" y="0"/>
              <a:ext cx="3429750" cy="896675"/>
              <a:chOff x="0" y="0"/>
              <a:chExt cx="3429750" cy="896675"/>
            </a:xfrm>
          </p:grpSpPr>
          <p:pic>
            <p:nvPicPr>
              <p:cNvPr id="268" name="Google Shape;268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9" name="Google Shape;269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70" name="Google Shape;270;p10"/>
          <p:cNvGrpSpPr/>
          <p:nvPr/>
        </p:nvGrpSpPr>
        <p:grpSpPr>
          <a:xfrm flipH="1">
            <a:off x="0" y="3095415"/>
            <a:ext cx="5487525" cy="2270300"/>
            <a:chOff x="2743750" y="2061250"/>
            <a:chExt cx="5487525" cy="2270300"/>
          </a:xfrm>
        </p:grpSpPr>
        <p:grpSp>
          <p:nvGrpSpPr>
            <p:cNvPr id="271" name="Google Shape;271;p10"/>
            <p:cNvGrpSpPr/>
            <p:nvPr/>
          </p:nvGrpSpPr>
          <p:grpSpPr>
            <a:xfrm>
              <a:off x="2743750" y="3434875"/>
              <a:ext cx="5487525" cy="896675"/>
              <a:chOff x="2057775" y="0"/>
              <a:chExt cx="5487525" cy="896675"/>
            </a:xfrm>
          </p:grpSpPr>
          <p:pic>
            <p:nvPicPr>
              <p:cNvPr id="272" name="Google Shape;272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3" name="Google Shape;273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4" name="Google Shape;274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75" name="Google Shape;275;p10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276" name="Google Shape;276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7" name="Google Shape;277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78" name="Google Shape;278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3"/>
          <p:cNvGrpSpPr/>
          <p:nvPr/>
        </p:nvGrpSpPr>
        <p:grpSpPr>
          <a:xfrm flipH="1">
            <a:off x="912725" y="0"/>
            <a:ext cx="8231275" cy="4331550"/>
            <a:chOff x="0" y="0"/>
            <a:chExt cx="8231275" cy="4331550"/>
          </a:xfrm>
        </p:grpSpPr>
        <p:pic>
          <p:nvPicPr>
            <p:cNvPr id="42" name="Google Shape;42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3" name="Google Shape;43;p3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44" name="Google Shape;4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" name="Google Shape;4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6" name="Google Shape;46;p3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47" name="Google Shape;47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4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9" name="Google Shape;49;p3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50" name="Google Shape;50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1" name="Google Shape;51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" name="Google Shape;52;p3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53" name="Google Shape;53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4" name="Google Shape;5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" name="Google Shape;5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6" name="Google Shape;56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7" name="Google Shape;57;p3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58" name="Google Shape;5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9" name="Google Shape;59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0" name="Google Shape;60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1" name="Google Shape;61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62" name="Google Shape;62;p3"/>
          <p:cNvGrpSpPr/>
          <p:nvPr/>
        </p:nvGrpSpPr>
        <p:grpSpPr>
          <a:xfrm flipH="1">
            <a:off x="0" y="3088098"/>
            <a:ext cx="4115725" cy="2270300"/>
            <a:chOff x="4115550" y="2061250"/>
            <a:chExt cx="4115725" cy="2270300"/>
          </a:xfrm>
        </p:grpSpPr>
        <p:grpSp>
          <p:nvGrpSpPr>
            <p:cNvPr id="63" name="Google Shape;63;p3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64" name="Google Shape;6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5" name="Google Shape;6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6" name="Google Shape;66;p3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67" name="Google Shape;67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8" name="Google Shape;6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9" name="Google Shape;69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3"/>
          <p:cNvSpPr txBox="1">
            <a:spLocks noGrp="1"/>
          </p:cNvSpPr>
          <p:nvPr>
            <p:ph type="ctrTitle"/>
          </p:nvPr>
        </p:nvSpPr>
        <p:spPr>
          <a:xfrm>
            <a:off x="2027625" y="1629397"/>
            <a:ext cx="5088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subTitle" idx="1"/>
          </p:nvPr>
        </p:nvSpPr>
        <p:spPr>
          <a:xfrm>
            <a:off x="2027625" y="2886101"/>
            <a:ext cx="50886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18551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44000">
              <a:schemeClr val="lt2"/>
            </a:gs>
            <a:gs pos="72000">
              <a:schemeClr val="lt2"/>
            </a:gs>
            <a:gs pos="100000">
              <a:srgbClr val="D0D8E5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❑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6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2"/>
          <p:cNvSpPr txBox="1">
            <a:spLocks noGrp="1"/>
          </p:cNvSpPr>
          <p:nvPr>
            <p:ph type="ctrTitle"/>
          </p:nvPr>
        </p:nvSpPr>
        <p:spPr>
          <a:xfrm>
            <a:off x="2027622" y="1953315"/>
            <a:ext cx="50733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Webscraping</a:t>
            </a:r>
            <a:br>
              <a:rPr lang="en" sz="4400" dirty="0" smtClean="0"/>
            </a:br>
            <a:r>
              <a:rPr lang="en" sz="4400" dirty="0" smtClean="0"/>
              <a:t>listings on </a:t>
            </a:r>
            <a:r>
              <a:rPr lang="en" sz="4400" dirty="0" smtClean="0"/>
              <a:t>Bienici with selenium</a:t>
            </a:r>
            <a:endParaRPr sz="4400" dirty="0"/>
          </a:p>
        </p:txBody>
      </p:sp>
      <p:sp>
        <p:nvSpPr>
          <p:cNvPr id="2" name="TextBox 1"/>
          <p:cNvSpPr txBox="1"/>
          <p:nvPr/>
        </p:nvSpPr>
        <p:spPr>
          <a:xfrm>
            <a:off x="6675863" y="4467922"/>
            <a:ext cx="27208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Professor Minh Phan</a:t>
            </a:r>
          </a:p>
          <a:p>
            <a:r>
              <a:rPr lang="en-US" dirty="0" smtClean="0"/>
              <a:t>Student: Edward Vrijghem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7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1. Methodology</a:t>
            </a:r>
            <a:endParaRPr dirty="0"/>
          </a:p>
        </p:txBody>
      </p:sp>
      <p:sp>
        <p:nvSpPr>
          <p:cNvPr id="346" name="Google Shape;346;p17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r>
              <a:rPr lang="en-US" dirty="0" smtClean="0"/>
              <a:t>Scraping information using </a:t>
            </a:r>
            <a:r>
              <a:rPr lang="en-US" b="1" dirty="0" smtClean="0"/>
              <a:t>selenium</a:t>
            </a:r>
            <a:endParaRPr b="1" dirty="0"/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Char char="❑"/>
            </a:pPr>
            <a:r>
              <a:rPr lang="en-US" dirty="0" smtClean="0"/>
              <a:t>Cleaning collected  data using </a:t>
            </a:r>
            <a:r>
              <a:rPr lang="en-US" b="1" dirty="0" smtClean="0"/>
              <a:t>pandas</a:t>
            </a:r>
            <a:endParaRPr b="1" dirty="0"/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Char char="❑"/>
            </a:pPr>
            <a:r>
              <a:rPr lang="en-US" dirty="0" smtClean="0"/>
              <a:t>Visualization using </a:t>
            </a:r>
            <a:r>
              <a:rPr lang="en-US" b="1" dirty="0" err="1" smtClean="0"/>
              <a:t>Matplotlib</a:t>
            </a:r>
            <a:endParaRPr b="1" dirty="0" smtClean="0"/>
          </a:p>
        </p:txBody>
      </p:sp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010" y="448455"/>
            <a:ext cx="3325050" cy="40084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8470" y="448455"/>
            <a:ext cx="3479180" cy="400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905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15"/>
          <p:cNvSpPr txBox="1">
            <a:spLocks noGrp="1"/>
          </p:cNvSpPr>
          <p:nvPr>
            <p:ph type="ctrTitle"/>
          </p:nvPr>
        </p:nvSpPr>
        <p:spPr>
          <a:xfrm>
            <a:off x="2027625" y="1629397"/>
            <a:ext cx="5088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2</a:t>
            </a:r>
            <a:r>
              <a:rPr lang="en" dirty="0" smtClean="0">
                <a:solidFill>
                  <a:schemeClr val="tx1"/>
                </a:solidFill>
              </a:rPr>
              <a:t>.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Selenium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721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7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Scraping</a:t>
            </a:r>
            <a:endParaRPr dirty="0"/>
          </a:p>
        </p:txBody>
      </p:sp>
      <p:sp>
        <p:nvSpPr>
          <p:cNvPr id="346" name="Google Shape;346;p17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❑"/>
            </a:pPr>
            <a:endParaRPr dirty="0" smtClean="0"/>
          </a:p>
        </p:txBody>
      </p:sp>
      <p:sp>
        <p:nvSpPr>
          <p:cNvPr id="347" name="Google Shape;347;p1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9" name="Google - Google Chrome 2019-12-20 12-34-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" y="228600"/>
            <a:ext cx="91440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598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450" y="120202"/>
            <a:ext cx="3587400" cy="856800"/>
          </a:xfrm>
        </p:spPr>
        <p:txBody>
          <a:bodyPr/>
          <a:lstStyle/>
          <a:p>
            <a:r>
              <a:rPr lang="en-US" dirty="0" smtClean="0"/>
              <a:t>Variables collected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6450" y="1041155"/>
            <a:ext cx="7591200" cy="2932500"/>
          </a:xfrm>
        </p:spPr>
        <p:txBody>
          <a:bodyPr/>
          <a:lstStyle/>
          <a:p>
            <a:r>
              <a:rPr lang="en-US" sz="1600" dirty="0" smtClean="0"/>
              <a:t>Reference number</a:t>
            </a:r>
          </a:p>
          <a:p>
            <a:r>
              <a:rPr lang="en-US" sz="1600" dirty="0" smtClean="0"/>
              <a:t>Municipality + </a:t>
            </a:r>
            <a:r>
              <a:rPr lang="en-US" sz="1600" dirty="0" err="1" smtClean="0"/>
              <a:t>postalcode</a:t>
            </a:r>
            <a:r>
              <a:rPr lang="en-US" sz="1600" dirty="0" smtClean="0"/>
              <a:t> + </a:t>
            </a:r>
            <a:r>
              <a:rPr lang="en-US" sz="1600" dirty="0" err="1" smtClean="0"/>
              <a:t>addressdescription</a:t>
            </a:r>
            <a:endParaRPr lang="en-US" sz="1600" dirty="0" smtClean="0"/>
          </a:p>
          <a:p>
            <a:r>
              <a:rPr lang="en-US" sz="1600" dirty="0" smtClean="0"/>
              <a:t>Listing Price + Price/m² + </a:t>
            </a:r>
            <a:r>
              <a:rPr lang="en-US" sz="1600" dirty="0" err="1" smtClean="0"/>
              <a:t>honorpaymentpercentage</a:t>
            </a:r>
            <a:endParaRPr lang="en-US" sz="1600" dirty="0" smtClean="0"/>
          </a:p>
          <a:p>
            <a:r>
              <a:rPr lang="en-US" sz="1600" dirty="0" err="1" smtClean="0"/>
              <a:t>Livingsurface</a:t>
            </a:r>
            <a:r>
              <a:rPr lang="en-US" sz="1600" dirty="0" smtClean="0"/>
              <a:t> in m²</a:t>
            </a:r>
          </a:p>
          <a:p>
            <a:r>
              <a:rPr lang="en-US" sz="1600" dirty="0" smtClean="0"/>
              <a:t>Date of: </a:t>
            </a:r>
            <a:r>
              <a:rPr lang="en-US" sz="1600" dirty="0" err="1" smtClean="0"/>
              <a:t>Publishment</a:t>
            </a:r>
            <a:r>
              <a:rPr lang="en-US" sz="1600" dirty="0" smtClean="0"/>
              <a:t>, Modification</a:t>
            </a:r>
          </a:p>
          <a:p>
            <a:r>
              <a:rPr lang="en-US" sz="1600" dirty="0" smtClean="0"/>
              <a:t>Heating</a:t>
            </a:r>
          </a:p>
          <a:p>
            <a:r>
              <a:rPr lang="en-US" sz="1600" dirty="0" smtClean="0"/>
              <a:t>Amount of rooms, pieces</a:t>
            </a:r>
          </a:p>
          <a:p>
            <a:r>
              <a:rPr lang="en-US" sz="1600" dirty="0" smtClean="0"/>
              <a:t>As dummies: Garden, parking, elevator, terrace, cellar 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89431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9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3. Dashboard</a:t>
            </a:r>
            <a:endParaRPr dirty="0"/>
          </a:p>
        </p:txBody>
      </p:sp>
      <p:sp>
        <p:nvSpPr>
          <p:cNvPr id="375" name="Google Shape;375;p19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635" y="-7234"/>
            <a:ext cx="4713248" cy="13991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0635" y="1283145"/>
            <a:ext cx="4713248" cy="3860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4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556" name="Google Shape;556;p34"/>
          <p:cNvSpPr txBox="1">
            <a:spLocks noGrp="1"/>
          </p:cNvSpPr>
          <p:nvPr>
            <p:ph type="ctrTitle" idx="4294967295"/>
          </p:nvPr>
        </p:nvSpPr>
        <p:spPr>
          <a:xfrm>
            <a:off x="1313736" y="1167942"/>
            <a:ext cx="4725000" cy="86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2"/>
                </a:solidFill>
              </a:rPr>
              <a:t>THANKS!</a:t>
            </a:r>
            <a:endParaRPr sz="7200">
              <a:solidFill>
                <a:schemeClr val="accent2"/>
              </a:solidFill>
            </a:endParaRPr>
          </a:p>
        </p:txBody>
      </p:sp>
      <p:sp>
        <p:nvSpPr>
          <p:cNvPr id="557" name="Google Shape;557;p34"/>
          <p:cNvSpPr txBox="1">
            <a:spLocks noGrp="1"/>
          </p:cNvSpPr>
          <p:nvPr>
            <p:ph type="subTitle" idx="4294967295"/>
          </p:nvPr>
        </p:nvSpPr>
        <p:spPr>
          <a:xfrm>
            <a:off x="1356746" y="2229002"/>
            <a:ext cx="4725000" cy="234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Montserrat"/>
                <a:ea typeface="Montserrat"/>
                <a:cs typeface="Montserrat"/>
                <a:sym typeface="Montserrat"/>
              </a:rPr>
              <a:t>Any questions</a:t>
            </a:r>
            <a:r>
              <a:rPr lang="en" b="1" dirty="0" smtClean="0"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olsce template">
  <a:themeElements>
    <a:clrScheme name="Custom 347">
      <a:dk1>
        <a:srgbClr val="252831"/>
      </a:dk1>
      <a:lt1>
        <a:srgbClr val="FFFFFF"/>
      </a:lt1>
      <a:dk2>
        <a:srgbClr val="68728D"/>
      </a:dk2>
      <a:lt2>
        <a:srgbClr val="E9EDF3"/>
      </a:lt2>
      <a:accent1>
        <a:srgbClr val="7D89AC"/>
      </a:accent1>
      <a:accent2>
        <a:srgbClr val="728CD8"/>
      </a:accent2>
      <a:accent3>
        <a:srgbClr val="72D8D8"/>
      </a:accent3>
      <a:accent4>
        <a:srgbClr val="B1D872"/>
      </a:accent4>
      <a:accent5>
        <a:srgbClr val="F8D067"/>
      </a:accent5>
      <a:accent6>
        <a:srgbClr val="BDC3D3"/>
      </a:accent6>
      <a:hlink>
        <a:srgbClr val="7D89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83</Words>
  <Application>Microsoft Office PowerPoint</Application>
  <PresentationFormat>On-screen Show (16:9)</PresentationFormat>
  <Paragraphs>28</Paragraphs>
  <Slides>8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Poppins</vt:lpstr>
      <vt:lpstr>Arial</vt:lpstr>
      <vt:lpstr>Montserrat Light</vt:lpstr>
      <vt:lpstr>Montserrat</vt:lpstr>
      <vt:lpstr>Volsce template</vt:lpstr>
      <vt:lpstr>Webscraping listings on Bienici with selenium</vt:lpstr>
      <vt:lpstr>1. Methodology</vt:lpstr>
      <vt:lpstr>PowerPoint Presentation</vt:lpstr>
      <vt:lpstr>2. Selenium</vt:lpstr>
      <vt:lpstr>Scraping</vt:lpstr>
      <vt:lpstr>Variables collected</vt:lpstr>
      <vt:lpstr>3. Dashboard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Webscraping Bienici with selenium</dc:title>
  <dc:creator>Vrijghem Edward</dc:creator>
  <cp:lastModifiedBy>Vrijghem Edward</cp:lastModifiedBy>
  <cp:revision>9</cp:revision>
  <dcterms:modified xsi:type="dcterms:W3CDTF">2019-12-20T13:21:06Z</dcterms:modified>
</cp:coreProperties>
</file>